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60" r:id="rId4"/>
    <p:sldId id="293" r:id="rId5"/>
    <p:sldId id="285" r:id="rId6"/>
    <p:sldId id="286" r:id="rId7"/>
    <p:sldId id="266" r:id="rId8"/>
    <p:sldId id="269" r:id="rId9"/>
    <p:sldId id="287" r:id="rId10"/>
    <p:sldId id="288" r:id="rId11"/>
    <p:sldId id="289" r:id="rId12"/>
    <p:sldId id="272" r:id="rId13"/>
    <p:sldId id="284" r:id="rId14"/>
    <p:sldId id="299" r:id="rId15"/>
    <p:sldId id="290" r:id="rId16"/>
    <p:sldId id="291" r:id="rId17"/>
    <p:sldId id="292" r:id="rId18"/>
    <p:sldId id="273" r:id="rId19"/>
    <p:sldId id="294" r:id="rId20"/>
    <p:sldId id="295" r:id="rId21"/>
    <p:sldId id="264" r:id="rId22"/>
    <p:sldId id="265" r:id="rId23"/>
    <p:sldId id="296" r:id="rId24"/>
    <p:sldId id="297" r:id="rId25"/>
    <p:sldId id="298" r:id="rId26"/>
    <p:sldId id="274" r:id="rId27"/>
    <p:sldId id="279" r:id="rId28"/>
  </p:sldIdLst>
  <p:sldSz cx="9144000" cy="6858000" type="screen4x3"/>
  <p:notesSz cx="6858000" cy="9144000"/>
  <p:embeddedFontLs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CA21C-C097-4EE8-B6C2-4117B1EE8882}">
  <a:tblStyle styleId="{EFCCA21C-C097-4EE8-B6C2-4117B1EE8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4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54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60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48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31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40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23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81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76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06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5264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06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52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72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4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2320838" y="1540189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Refrigeração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0C67C7-BF0A-4EA9-9EBC-F5C2B690E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brightnessContrast bright="41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9188" y="3644900"/>
            <a:ext cx="4214812" cy="29972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9572BF-2F31-4DE9-9B6A-B4B017E88F1A}"/>
              </a:ext>
            </a:extLst>
          </p:cNvPr>
          <p:cNvSpPr txBox="1"/>
          <p:nvPr/>
        </p:nvSpPr>
        <p:spPr>
          <a:xfrm>
            <a:off x="714376" y="5791200"/>
            <a:ext cx="521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rgbClr val="002060"/>
                </a:solidFill>
                <a:latin typeface="Raleway" panose="020B0604020202020204" charset="0"/>
              </a:rPr>
              <a:t>Antonio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Carlos </a:t>
            </a:r>
            <a:r>
              <a:rPr lang="pt-BR" sz="1800" dirty="0" err="1">
                <a:solidFill>
                  <a:srgbClr val="002060"/>
                </a:solidFill>
                <a:latin typeface="Raleway" panose="020B0604020202020204" charset="0"/>
              </a:rPr>
              <a:t>Haidamus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Monteiro Filho</a:t>
            </a:r>
          </a:p>
          <a:p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Gabriel </a:t>
            </a:r>
            <a:r>
              <a:rPr lang="pt-BR" sz="1800" dirty="0" err="1">
                <a:solidFill>
                  <a:srgbClr val="002060"/>
                </a:solidFill>
                <a:latin typeface="Raleway" panose="020B0604020202020204" charset="0"/>
              </a:rPr>
              <a:t>Antonio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</a:t>
            </a:r>
            <a:r>
              <a:rPr lang="pt-BR" sz="1800" dirty="0" err="1">
                <a:solidFill>
                  <a:srgbClr val="002060"/>
                </a:solidFill>
                <a:latin typeface="Raleway" panose="020B0604020202020204" charset="0"/>
              </a:rPr>
              <a:t>Nalin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Bettanin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 descr="mapa_tramalineas_blanco_5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590"/>
            <a:ext cx="9144000" cy="4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</a:rPr>
              <a:t>Século XIX até os dias atuais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A53EEBA-A56A-405A-B1CB-6DF920194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3072675"/>
            <a:ext cx="3479801" cy="9183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001D4EE-E016-4A7F-9A3B-FC3682E9A113}"/>
              </a:ext>
            </a:extLst>
          </p:cNvPr>
          <p:cNvSpPr txBox="1"/>
          <p:nvPr/>
        </p:nvSpPr>
        <p:spPr>
          <a:xfrm>
            <a:off x="72225" y="3174856"/>
            <a:ext cx="295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Primeiras geladeiras à gelo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4E04EFB-37C4-4490-B706-30C59B0D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245" y="3070625"/>
            <a:ext cx="3371155" cy="9163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B82B8D-24D6-4959-856D-4227A4383B9A}"/>
              </a:ext>
            </a:extLst>
          </p:cNvPr>
          <p:cNvSpPr txBox="1"/>
          <p:nvPr/>
        </p:nvSpPr>
        <p:spPr>
          <a:xfrm>
            <a:off x="3528631" y="3328744"/>
            <a:ext cx="229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Motor Elétrico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77CB831-DA53-4296-B09C-DFCF5CED9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496" y="3070625"/>
            <a:ext cx="3472036" cy="91634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E2A70C-5C41-42DA-BEF7-63DC0D8D9122}"/>
              </a:ext>
            </a:extLst>
          </p:cNvPr>
          <p:cNvSpPr txBox="1"/>
          <p:nvPr/>
        </p:nvSpPr>
        <p:spPr>
          <a:xfrm>
            <a:off x="5676178" y="3181149"/>
            <a:ext cx="274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Geladeiras por compressão </a:t>
            </a:r>
          </a:p>
        </p:txBody>
      </p:sp>
    </p:spTree>
    <p:extLst>
      <p:ext uri="{BB962C8B-B14F-4D97-AF65-F5344CB8AC3E}">
        <p14:creationId xmlns:p14="http://schemas.microsoft.com/office/powerpoint/2010/main" val="17697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edifício, céu&#10;&#10;Descrição gerada automaticamente">
            <a:extLst>
              <a:ext uri="{FF2B5EF4-FFF2-40B4-BE49-F238E27FC236}">
                <a16:creationId xmlns:a16="http://schemas.microsoft.com/office/drawing/2014/main" id="{B7053EE1-B0C8-4EDD-9D01-9B9ABFF26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" r="10172" b="-163"/>
          <a:stretch/>
        </p:blipFill>
        <p:spPr>
          <a:xfrm>
            <a:off x="0" y="0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924125" y="4719749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Métodos de </a:t>
            </a:r>
            <a:r>
              <a:rPr lang="pt-BR" dirty="0">
                <a:solidFill>
                  <a:srgbClr val="002060"/>
                </a:solidFill>
              </a:rPr>
              <a:t>refrigeração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11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AAE895-EF10-4FEB-9E13-2A00401E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29" y="1564648"/>
            <a:ext cx="2511770" cy="670618"/>
          </a:xfrm>
          <a:prstGeom prst="rect">
            <a:avLst/>
          </a:prstGeom>
        </p:spPr>
      </p:pic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1499411" y="97229"/>
            <a:ext cx="6145177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44000"/>
            </a:pPr>
            <a:r>
              <a:rPr lang="pt-BR" dirty="0">
                <a:solidFill>
                  <a:schemeClr val="bg2"/>
                </a:solidFill>
              </a:rPr>
              <a:t>Ciclo por compressão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3877343" y="1564648"/>
            <a:ext cx="2514811" cy="669000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00" dirty="0">
                <a:solidFill>
                  <a:srgbClr val="FFFFFF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3</a:t>
            </a:r>
            <a:endParaRPr sz="2400" dirty="0">
              <a:solidFill>
                <a:srgbClr val="FFFFFF"/>
              </a:solidFill>
              <a:latin typeface="Raleway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0" y="1564648"/>
            <a:ext cx="2514811" cy="669000"/>
          </a:xfrm>
          <a:prstGeom prst="homePlate">
            <a:avLst>
              <a:gd name="adj" fmla="val 50000"/>
            </a:avLst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24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1776762" y="1564648"/>
            <a:ext cx="2446053" cy="66900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400" dirty="0">
                <a:solidFill>
                  <a:srgbClr val="FFFFFF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2</a:t>
            </a:r>
            <a:endParaRPr sz="2400" dirty="0">
              <a:solidFill>
                <a:srgbClr val="FFFFFF"/>
              </a:solidFill>
              <a:latin typeface="Raleway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38A57E-8969-4652-BC74-19556854A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90" y="2380646"/>
            <a:ext cx="3159019" cy="40073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86EFAE-A209-49C6-9D6C-ECD44565C837}"/>
              </a:ext>
            </a:extLst>
          </p:cNvPr>
          <p:cNvSpPr txBox="1"/>
          <p:nvPr/>
        </p:nvSpPr>
        <p:spPr>
          <a:xfrm>
            <a:off x="6752857" y="166831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Raleway" panose="020B0604020202020204" charset="0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49A9EC9-3A41-44DF-8ED3-18C54A7A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8358" y="521945"/>
            <a:ext cx="3684974" cy="786423"/>
          </a:xfrm>
        </p:spPr>
        <p:txBody>
          <a:bodyPr/>
          <a:lstStyle/>
          <a:p>
            <a:pPr marL="139700" indent="0">
              <a:buNone/>
            </a:pPr>
            <a:r>
              <a:rPr lang="pt-BR" sz="3200" dirty="0">
                <a:latin typeface="Raleway" panose="020B0604020202020204" charset="0"/>
              </a:rPr>
              <a:t>Por Gelo seco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A578E5-3545-489A-A6C3-31AAF965B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9417" y="2649535"/>
            <a:ext cx="3945854" cy="786422"/>
          </a:xfrm>
        </p:spPr>
        <p:txBody>
          <a:bodyPr/>
          <a:lstStyle/>
          <a:p>
            <a:pPr marL="139700" indent="0">
              <a:buNone/>
            </a:pPr>
            <a:r>
              <a:rPr lang="pt-BR" sz="3200" dirty="0">
                <a:solidFill>
                  <a:schemeClr val="bg2"/>
                </a:solidFill>
                <a:latin typeface="Raleway" panose="020B0604020202020204" charset="0"/>
              </a:rPr>
              <a:t>Evaporativa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DEB3BF-0260-4709-97C3-C5380EED3EA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13987" y="4777125"/>
            <a:ext cx="4743253" cy="752820"/>
          </a:xfrm>
        </p:spPr>
        <p:txBody>
          <a:bodyPr/>
          <a:lstStyle/>
          <a:p>
            <a:pPr marL="139700" indent="0">
              <a:buNone/>
            </a:pPr>
            <a:r>
              <a:rPr lang="pt-BR" sz="3200" dirty="0">
                <a:latin typeface="Raleway" panose="020B0604020202020204" charset="0"/>
              </a:rPr>
              <a:t>Por jatos de vapor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DA28CA-AD42-435F-A9A6-4C8C78A37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10000" contrast="14000"/>
                    </a14:imgEffect>
                  </a14:imgLayer>
                </a14:imgProps>
              </a:ext>
            </a:extLst>
          </a:blip>
          <a:srcRect l="3122" t="5567" r="8386" b="5567"/>
          <a:stretch/>
        </p:blipFill>
        <p:spPr>
          <a:xfrm>
            <a:off x="3318220" y="1632015"/>
            <a:ext cx="2952912" cy="2787324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7F4987-1A49-4157-8B2C-D78652121B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-29000"/>
                    </a14:imgEffect>
                  </a14:imgLayer>
                </a14:imgProps>
              </a:ext>
            </a:extLst>
          </a:blip>
          <a:srcRect l="56412" t="6086" r="7675" b="4465"/>
          <a:stretch/>
        </p:blipFill>
        <p:spPr>
          <a:xfrm>
            <a:off x="6395747" y="3572764"/>
            <a:ext cx="2141094" cy="3000363"/>
          </a:xfrm>
          <a:prstGeom prst="rect">
            <a:avLst/>
          </a:prstGeom>
        </p:spPr>
      </p:pic>
      <p:pic>
        <p:nvPicPr>
          <p:cNvPr id="12" name="Imagem 11" descr="Uma imagem contendo chão, interior, banheiro, branco&#10;&#10;Descrição gerada automaticamente">
            <a:extLst>
              <a:ext uri="{FF2B5EF4-FFF2-40B4-BE49-F238E27FC236}">
                <a16:creationId xmlns:a16="http://schemas.microsoft.com/office/drawing/2014/main" id="{5200C70E-EB90-45BE-9FB7-407572A900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5000"/>
                    </a14:imgEffect>
                    <a14:imgEffect>
                      <a14:brightnessContrast bright="9000" contrast="-9000"/>
                    </a14:imgEffect>
                  </a14:imgLayer>
                </a14:imgProps>
              </a:ext>
            </a:extLst>
          </a:blip>
          <a:srcRect l="11268" t="12858" r="10572" b="15586"/>
          <a:stretch/>
        </p:blipFill>
        <p:spPr>
          <a:xfrm>
            <a:off x="6189698" y="75923"/>
            <a:ext cx="2580867" cy="23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49A9EC9-3A41-44DF-8ED3-18C54A7A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13" y="249455"/>
            <a:ext cx="3684974" cy="786423"/>
          </a:xfrm>
        </p:spPr>
        <p:txBody>
          <a:bodyPr/>
          <a:lstStyle/>
          <a:p>
            <a:pPr marL="139700" indent="0" algn="ctr">
              <a:buNone/>
            </a:pPr>
            <a:r>
              <a:rPr lang="pt-BR" sz="3200" dirty="0">
                <a:latin typeface="Raleway" panose="020B0604020202020204" charset="0"/>
              </a:rPr>
              <a:t>Termoelétrica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>
              <a:latin typeface="Raleway" panose="020B060402020202020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98BD74-98E6-4E60-9D90-EA597FA1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73" y="1184736"/>
            <a:ext cx="3269787" cy="44885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EE5D20-7FFA-4EBF-A2DC-6F7BFE9EA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21000"/>
                    </a14:imgEffect>
                  </a14:imgLayer>
                </a14:imgProps>
              </a:ext>
            </a:extLst>
          </a:blip>
          <a:srcRect l="3269" t="17682" r="-1" b="21424"/>
          <a:stretch/>
        </p:blipFill>
        <p:spPr>
          <a:xfrm>
            <a:off x="444040" y="2055693"/>
            <a:ext cx="4363127" cy="2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A578E5-3545-489A-A6C3-31AAF965B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65359" y="365215"/>
            <a:ext cx="2813282" cy="786422"/>
          </a:xfrm>
        </p:spPr>
        <p:txBody>
          <a:bodyPr/>
          <a:lstStyle/>
          <a:p>
            <a:pPr marL="139700" indent="0" algn="ctr">
              <a:buNone/>
            </a:pPr>
            <a:r>
              <a:rPr lang="pt-BR" sz="3200" dirty="0">
                <a:solidFill>
                  <a:schemeClr val="bg2"/>
                </a:solidFill>
                <a:latin typeface="Raleway" panose="020B0604020202020204" charset="0"/>
              </a:rPr>
              <a:t>Magnética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2443AF-6290-4BC9-A936-3A07DDC8D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1" t="1" r="1" b="-361"/>
          <a:stretch/>
        </p:blipFill>
        <p:spPr>
          <a:xfrm>
            <a:off x="74830" y="1876709"/>
            <a:ext cx="4497170" cy="3104580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BBDDB516-D958-4325-BA9B-6237876C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69" y="1422174"/>
            <a:ext cx="4064456" cy="40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49A9EC9-3A41-44DF-8ED3-18C54A7A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182" y="413635"/>
            <a:ext cx="4353636" cy="786423"/>
          </a:xfrm>
        </p:spPr>
        <p:txBody>
          <a:bodyPr/>
          <a:lstStyle/>
          <a:p>
            <a:pPr marL="139700" indent="0" algn="ctr">
              <a:buNone/>
            </a:pPr>
            <a:r>
              <a:rPr lang="pt-BR" sz="3200" dirty="0">
                <a:latin typeface="Raleway" panose="020B0604020202020204" charset="0"/>
              </a:rPr>
              <a:t>Por tubo de vórtice</a:t>
            </a:r>
          </a:p>
          <a:p>
            <a:pPr marL="139700" indent="0">
              <a:buNone/>
            </a:pPr>
            <a:endParaRPr lang="pt-BR" sz="3200" dirty="0"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EE1B1-5655-415C-9CC2-E3CF543F1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85" y="4044282"/>
            <a:ext cx="7343830" cy="2156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AFEB98E-5110-47AA-9664-28B063C26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4" t="9393" r="7800" b="4227"/>
          <a:stretch/>
        </p:blipFill>
        <p:spPr>
          <a:xfrm>
            <a:off x="2848970" y="1200058"/>
            <a:ext cx="3446060" cy="3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verde, edifício&#10;&#10;Descrição gerada automaticamente">
            <a:extLst>
              <a:ext uri="{FF2B5EF4-FFF2-40B4-BE49-F238E27FC236}">
                <a16:creationId xmlns:a16="http://schemas.microsoft.com/office/drawing/2014/main" id="{A1A65077-F3CC-4597-86DD-93AF4041E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" t="4578"/>
          <a:stretch/>
        </p:blipFill>
        <p:spPr>
          <a:xfrm>
            <a:off x="0" y="-1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924125" y="4719749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de </a:t>
            </a:r>
            <a:r>
              <a:rPr lang="pt-BR" dirty="0">
                <a:solidFill>
                  <a:srgbClr val="002060"/>
                </a:solidFill>
              </a:rPr>
              <a:t>refrigerantes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17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121247" y="177217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Fluidos Alternativos</a:t>
            </a:r>
            <a:endParaRPr dirty="0"/>
          </a:p>
        </p:txBody>
      </p:sp>
      <p:sp>
        <p:nvSpPr>
          <p:cNvPr id="261" name="Google Shape;261;p29"/>
          <p:cNvSpPr txBox="1">
            <a:spLocks noGrp="1" noChangeAspect="1"/>
          </p:cNvSpPr>
          <p:nvPr>
            <p:ph type="body" idx="2"/>
          </p:nvPr>
        </p:nvSpPr>
        <p:spPr>
          <a:xfrm>
            <a:off x="1672803" y="3091346"/>
            <a:ext cx="1935930" cy="1352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/>
              <a:t>CFCs</a:t>
            </a:r>
            <a:endParaRPr sz="2400" b="1" dirty="0"/>
          </a:p>
          <a:p>
            <a:pPr marL="0" lvl="0" indent="0">
              <a:buNone/>
            </a:pPr>
            <a:r>
              <a:rPr lang="pt-BR" sz="1200" dirty="0"/>
              <a:t>(</a:t>
            </a:r>
            <a:r>
              <a:rPr lang="pt-BR" sz="1200" dirty="0" err="1"/>
              <a:t>clorofluorocarbonetos</a:t>
            </a:r>
            <a:r>
              <a:rPr lang="pt-BR" sz="1200" dirty="0"/>
              <a:t>)</a:t>
            </a:r>
            <a:endParaRPr sz="1200" dirty="0"/>
          </a:p>
        </p:txBody>
      </p:sp>
      <p:sp>
        <p:nvSpPr>
          <p:cNvPr id="262" name="Google Shape;262;p29"/>
          <p:cNvSpPr txBox="1">
            <a:spLocks noGrp="1" noChangeAspect="1"/>
          </p:cNvSpPr>
          <p:nvPr>
            <p:ph type="body" idx="3"/>
          </p:nvPr>
        </p:nvSpPr>
        <p:spPr>
          <a:xfrm>
            <a:off x="4968571" y="3091346"/>
            <a:ext cx="2890642" cy="1619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err="1"/>
              <a:t>HCFCs</a:t>
            </a:r>
            <a:endParaRPr sz="2400" b="1" dirty="0"/>
          </a:p>
          <a:p>
            <a:pPr marL="0" lvl="0" indent="0">
              <a:buNone/>
            </a:pPr>
            <a:r>
              <a:rPr lang="pt-BR" sz="1200" dirty="0"/>
              <a:t>(</a:t>
            </a:r>
            <a:r>
              <a:rPr lang="pt-BR" sz="1200" dirty="0" err="1"/>
              <a:t>hidroclorofluorcarbonetos</a:t>
            </a:r>
            <a:r>
              <a:rPr lang="pt-BR" sz="1200" dirty="0"/>
              <a:t>) R22</a:t>
            </a:r>
          </a:p>
          <a:p>
            <a:pPr marL="0" lvl="0" indent="0">
              <a:buNone/>
            </a:pPr>
            <a:endParaRPr sz="1200" dirty="0"/>
          </a:p>
        </p:txBody>
      </p:sp>
      <p:sp>
        <p:nvSpPr>
          <p:cNvPr id="263" name="Google Shape;263;p29"/>
          <p:cNvSpPr txBox="1">
            <a:spLocks noGrp="1" noChangeAspect="1"/>
          </p:cNvSpPr>
          <p:nvPr>
            <p:ph type="body" idx="1"/>
          </p:nvPr>
        </p:nvSpPr>
        <p:spPr>
          <a:xfrm>
            <a:off x="1672802" y="5508674"/>
            <a:ext cx="2510921" cy="125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err="1"/>
              <a:t>HFCs</a:t>
            </a:r>
            <a:endParaRPr sz="2400" b="1" dirty="0"/>
          </a:p>
          <a:p>
            <a:pPr marL="0" lvl="0" indent="0">
              <a:buNone/>
            </a:pPr>
            <a:r>
              <a:rPr lang="pt-BR" sz="1200" dirty="0"/>
              <a:t>(</a:t>
            </a:r>
            <a:r>
              <a:rPr lang="pt-BR" sz="1200" dirty="0" err="1"/>
              <a:t>hidrofluorcarbonetos</a:t>
            </a:r>
            <a:r>
              <a:rPr lang="pt-BR" sz="1200" dirty="0"/>
              <a:t>) R134a</a:t>
            </a:r>
            <a:endParaRPr sz="1200" dirty="0"/>
          </a:p>
        </p:txBody>
      </p:sp>
      <p:sp>
        <p:nvSpPr>
          <p:cNvPr id="264" name="Google Shape;264;p29"/>
          <p:cNvSpPr txBox="1">
            <a:spLocks noGrp="1" noChangeAspect="1"/>
          </p:cNvSpPr>
          <p:nvPr>
            <p:ph type="body" idx="2"/>
          </p:nvPr>
        </p:nvSpPr>
        <p:spPr>
          <a:xfrm>
            <a:off x="4960277" y="5590084"/>
            <a:ext cx="4006302" cy="1239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err="1"/>
              <a:t>HFOs</a:t>
            </a:r>
            <a:endParaRPr sz="2400" b="1" dirty="0"/>
          </a:p>
          <a:p>
            <a:pPr marL="0" lvl="0" indent="0">
              <a:buNone/>
            </a:pPr>
            <a:r>
              <a:rPr lang="pt-BR" sz="1200" dirty="0"/>
              <a:t> (</a:t>
            </a:r>
            <a:r>
              <a:rPr lang="pt-BR" sz="1200" dirty="0" err="1"/>
              <a:t>hidrofluorolefinas</a:t>
            </a:r>
            <a:r>
              <a:rPr lang="pt-BR" sz="1200" dirty="0"/>
              <a:t>) </a:t>
            </a:r>
            <a:r>
              <a:rPr lang="pt-BR" sz="1200" dirty="0" err="1"/>
              <a:t>Opteon</a:t>
            </a:r>
            <a:r>
              <a:rPr lang="pt-BR" sz="1200" dirty="0"/>
              <a:t> YF (R1234yf)</a:t>
            </a:r>
          </a:p>
        </p:txBody>
      </p:sp>
      <p:sp>
        <p:nvSpPr>
          <p:cNvPr id="293" name="Google Shape;293;p29"/>
          <p:cNvSpPr txBox="1">
            <a:spLocks noGrp="1" noChangeAspect="1"/>
          </p:cNvSpPr>
          <p:nvPr>
            <p:ph type="sldNum" idx="12"/>
          </p:nvPr>
        </p:nvSpPr>
        <p:spPr>
          <a:xfrm>
            <a:off x="8255179" y="6420248"/>
            <a:ext cx="888821" cy="676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B96206F-92F4-46B6-87AA-6E77B13A3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8772"/>
          <a:stretch/>
        </p:blipFill>
        <p:spPr>
          <a:xfrm>
            <a:off x="1599822" y="1703684"/>
            <a:ext cx="859610" cy="1524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9B7997E-DFA3-4D57-9C06-A0F79D8A9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2"/>
          <a:stretch/>
        </p:blipFill>
        <p:spPr>
          <a:xfrm>
            <a:off x="4822361" y="4157611"/>
            <a:ext cx="2890642" cy="155854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4305A23-130D-44EE-A159-02817D187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78" y="1705259"/>
            <a:ext cx="2752725" cy="155854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F31BE34-BA36-43C2-8316-4F69DEB13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822" y="3994619"/>
            <a:ext cx="27527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462718" y="257153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Refrigerantes naturais</a:t>
            </a:r>
            <a:endParaRPr dirty="0"/>
          </a:p>
        </p:txBody>
      </p:sp>
      <p:sp>
        <p:nvSpPr>
          <p:cNvPr id="260" name="Google Shape;260;p29"/>
          <p:cNvSpPr txBox="1">
            <a:spLocks noGrp="1" noChangeAspect="1"/>
          </p:cNvSpPr>
          <p:nvPr>
            <p:ph type="body" idx="1"/>
          </p:nvPr>
        </p:nvSpPr>
        <p:spPr>
          <a:xfrm>
            <a:off x="1911485" y="3015741"/>
            <a:ext cx="1935930" cy="1352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R717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(Amônia)</a:t>
            </a:r>
            <a:endParaRPr dirty="0"/>
          </a:p>
        </p:txBody>
      </p:sp>
      <p:sp>
        <p:nvSpPr>
          <p:cNvPr id="261" name="Google Shape;261;p29"/>
          <p:cNvSpPr txBox="1">
            <a:spLocks noGrp="1" noChangeAspect="1"/>
          </p:cNvSpPr>
          <p:nvPr>
            <p:ph type="body" idx="2"/>
          </p:nvPr>
        </p:nvSpPr>
        <p:spPr>
          <a:xfrm>
            <a:off x="5370579" y="2965684"/>
            <a:ext cx="1935930" cy="1352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R744</a:t>
            </a:r>
            <a:endParaRPr b="1" dirty="0"/>
          </a:p>
          <a:p>
            <a:pPr marL="0" lvl="0" indent="0">
              <a:buNone/>
            </a:pPr>
            <a:r>
              <a:rPr lang="pt-BR" dirty="0"/>
              <a:t>(Dióxido de carbono)</a:t>
            </a:r>
            <a:endParaRPr dirty="0"/>
          </a:p>
        </p:txBody>
      </p:sp>
      <p:sp>
        <p:nvSpPr>
          <p:cNvPr id="262" name="Google Shape;262;p29"/>
          <p:cNvSpPr txBox="1">
            <a:spLocks noGrp="1" noChangeAspect="1"/>
          </p:cNvSpPr>
          <p:nvPr>
            <p:ph type="body" idx="3"/>
          </p:nvPr>
        </p:nvSpPr>
        <p:spPr>
          <a:xfrm>
            <a:off x="5283039" y="5447438"/>
            <a:ext cx="1774402" cy="682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b="1" dirty="0"/>
              <a:t>R600</a:t>
            </a:r>
          </a:p>
          <a:p>
            <a:pPr marL="0" lvl="0" indent="0">
              <a:buNone/>
            </a:pPr>
            <a:r>
              <a:rPr lang="pt-BR" dirty="0"/>
              <a:t>(</a:t>
            </a:r>
            <a:r>
              <a:rPr lang="pt-BR" dirty="0" err="1"/>
              <a:t>Isobutano</a:t>
            </a:r>
            <a:r>
              <a:rPr lang="pt-BR" dirty="0"/>
              <a:t>)</a:t>
            </a:r>
            <a:endParaRPr dirty="0"/>
          </a:p>
        </p:txBody>
      </p:sp>
      <p:sp>
        <p:nvSpPr>
          <p:cNvPr id="263" name="Google Shape;263;p29"/>
          <p:cNvSpPr txBox="1">
            <a:spLocks noGrp="1" noChangeAspect="1"/>
          </p:cNvSpPr>
          <p:nvPr>
            <p:ph type="body" idx="1"/>
          </p:nvPr>
        </p:nvSpPr>
        <p:spPr>
          <a:xfrm>
            <a:off x="7579676" y="4323553"/>
            <a:ext cx="1789720" cy="125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*R718</a:t>
            </a:r>
            <a:endParaRPr b="1" dirty="0"/>
          </a:p>
          <a:p>
            <a:pPr marL="0" lvl="0" indent="0">
              <a:buNone/>
            </a:pPr>
            <a:r>
              <a:rPr lang="pt-BR" sz="1200" dirty="0"/>
              <a:t>(água)</a:t>
            </a:r>
            <a:endParaRPr sz="1200" dirty="0"/>
          </a:p>
        </p:txBody>
      </p:sp>
      <p:sp>
        <p:nvSpPr>
          <p:cNvPr id="264" name="Google Shape;264;p29"/>
          <p:cNvSpPr txBox="1">
            <a:spLocks noGrp="1" noChangeAspect="1"/>
          </p:cNvSpPr>
          <p:nvPr>
            <p:ph type="body" idx="2"/>
          </p:nvPr>
        </p:nvSpPr>
        <p:spPr>
          <a:xfrm>
            <a:off x="7579676" y="4857179"/>
            <a:ext cx="1774402" cy="1239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*R729</a:t>
            </a:r>
            <a:endParaRPr b="1" dirty="0"/>
          </a:p>
          <a:p>
            <a:pPr marL="0" lvl="0" indent="0">
              <a:buNone/>
            </a:pPr>
            <a:r>
              <a:rPr lang="pt-BR" sz="1200" dirty="0"/>
              <a:t> (Ar)</a:t>
            </a:r>
            <a:endParaRPr sz="1200" dirty="0"/>
          </a:p>
        </p:txBody>
      </p:sp>
      <p:sp>
        <p:nvSpPr>
          <p:cNvPr id="293" name="Google Shape;293;p29"/>
          <p:cNvSpPr txBox="1">
            <a:spLocks noGrp="1" noChangeAspect="1"/>
          </p:cNvSpPr>
          <p:nvPr>
            <p:ph type="sldNum" idx="12"/>
          </p:nvPr>
        </p:nvSpPr>
        <p:spPr>
          <a:xfrm>
            <a:off x="8255179" y="6389722"/>
            <a:ext cx="888821" cy="676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072DE1-C70F-4D93-A42C-C3F327AF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53" y="1599476"/>
            <a:ext cx="2752725" cy="1524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B1B296-E60A-4227-9847-5F7B40AC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039" y="1599476"/>
            <a:ext cx="2752725" cy="1524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1FEDF2-8C2A-47A6-BBB2-7BF8A56D4374}"/>
              </a:ext>
            </a:extLst>
          </p:cNvPr>
          <p:cNvSpPr txBox="1"/>
          <p:nvPr/>
        </p:nvSpPr>
        <p:spPr>
          <a:xfrm>
            <a:off x="1764192" y="5606279"/>
            <a:ext cx="34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latin typeface="Lato" panose="020B0604020202020204" charset="0"/>
              </a:rPr>
              <a:t>R290</a:t>
            </a:r>
          </a:p>
          <a:p>
            <a:r>
              <a:rPr lang="pt-BR" dirty="0">
                <a:solidFill>
                  <a:schemeClr val="bg2"/>
                </a:solidFill>
                <a:latin typeface="Lato" panose="020B0604020202020204" charset="0"/>
              </a:rPr>
              <a:t>(Propano)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3A437D-AA06-44CC-A64B-8D12DFC0B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211" y="3985348"/>
            <a:ext cx="2927807" cy="162093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DFCC0E-D4AE-4B4F-9559-8ACE00D7DA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586" b="5980"/>
          <a:stretch/>
        </p:blipFill>
        <p:spPr>
          <a:xfrm>
            <a:off x="5129864" y="3985348"/>
            <a:ext cx="2541652" cy="1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579450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Agenda</a:t>
            </a:r>
            <a:endParaRPr sz="60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2031201"/>
            <a:ext cx="3576300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Definição e princípios;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História;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Métodos de refrigeração;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Tipos de refrigerante;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Refrigeração no cotidiano;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B0F0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Refrigeração no ambiente acadêmico</a:t>
            </a:r>
            <a:r>
              <a:rPr lang="pt-BR" sz="2000" b="1" dirty="0">
                <a:solidFill>
                  <a:srgbClr val="F20253"/>
                </a:solidFill>
                <a:latin typeface="Raleway" panose="020B0604020202020204" charset="0"/>
                <a:ea typeface="Lato"/>
                <a:cs typeface="Lato"/>
                <a:sym typeface="Lato"/>
              </a:rPr>
              <a:t>;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endParaRPr sz="2000" dirty="0">
              <a:solidFill>
                <a:srgbClr val="677480"/>
              </a:solidFill>
              <a:latin typeface="Raleway" panose="020B0604020202020204" charset="0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geladeira, abrir, interior, objeto&#10;&#10;Descrição gerada automaticamente">
            <a:extLst>
              <a:ext uri="{FF2B5EF4-FFF2-40B4-BE49-F238E27FC236}">
                <a16:creationId xmlns:a16="http://schemas.microsoft.com/office/drawing/2014/main" id="{967EB849-24FC-4EBC-83C3-ED0D14C53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9" t="1732"/>
          <a:stretch/>
        </p:blipFill>
        <p:spPr>
          <a:xfrm>
            <a:off x="0" y="-1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924125" y="4719749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2060"/>
                </a:solidFill>
              </a:rPr>
              <a:t>Refrigeração</a:t>
            </a:r>
            <a:r>
              <a:rPr lang="pt-BR" dirty="0"/>
              <a:t> no dia a dia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20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5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>
            <a:off x="796245" y="5678210"/>
            <a:ext cx="7772400" cy="7621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2060"/>
                </a:solidFill>
              </a:rPr>
              <a:t>Tipos de ar-condicionado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1738714" y="4183116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b="1" dirty="0" err="1">
                <a:latin typeface="Raleway" panose="020B0604020202020204" charset="0"/>
              </a:rPr>
              <a:t>Janela</a:t>
            </a:r>
            <a:r>
              <a:rPr lang="en-US" sz="4400" dirty="0">
                <a:latin typeface="Raleway" panose="020B0604020202020204" charset="0"/>
              </a:rPr>
              <a:t>      </a:t>
            </a:r>
            <a:r>
              <a:rPr lang="en-US" sz="4400" b="1" dirty="0">
                <a:latin typeface="Raleway" panose="020B0604020202020204" charset="0"/>
              </a:rPr>
              <a:t>x      Split</a:t>
            </a:r>
            <a:endParaRPr sz="4400" b="1" dirty="0">
              <a:latin typeface="Raleway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56E8D9-5B21-4467-9592-29C2EA3C9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39" b="17366"/>
          <a:stretch/>
        </p:blipFill>
        <p:spPr>
          <a:xfrm>
            <a:off x="298853" y="1732854"/>
            <a:ext cx="4162703" cy="2734677"/>
          </a:xfrm>
          <a:prstGeom prst="rect">
            <a:avLst/>
          </a:prstGeom>
        </p:spPr>
      </p:pic>
      <p:pic>
        <p:nvPicPr>
          <p:cNvPr id="8" name="Imagem 7" descr="Uma imagem contendo relógio, dispositivo, utensílio, sentado&#10;&#10;Descrição gerada automaticamente">
            <a:extLst>
              <a:ext uri="{FF2B5EF4-FFF2-40B4-BE49-F238E27FC236}">
                <a16:creationId xmlns:a16="http://schemas.microsoft.com/office/drawing/2014/main" id="{AC0F201D-F68E-481A-A4BB-C9C02BA67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49" b="3607"/>
          <a:stretch/>
        </p:blipFill>
        <p:spPr>
          <a:xfrm>
            <a:off x="4682445" y="573206"/>
            <a:ext cx="4162703" cy="37940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013230" y="761468"/>
            <a:ext cx="7117536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Ar-condicionado com </a:t>
            </a:r>
            <a:br>
              <a:rPr lang="pt-BR" sz="3200" dirty="0"/>
            </a:br>
            <a:r>
              <a:rPr lang="pt-BR" sz="3200" dirty="0">
                <a:solidFill>
                  <a:srgbClr val="002060"/>
                </a:solidFill>
              </a:rPr>
              <a:t>Inversor de frequência 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DF946D-1E21-4650-8292-E2C55750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67" y="2078780"/>
            <a:ext cx="5713863" cy="4285397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árvore, estrada, sinal, ao ar livre&#10;&#10;Descrição gerada automaticamente">
            <a:extLst>
              <a:ext uri="{FF2B5EF4-FFF2-40B4-BE49-F238E27FC236}">
                <a16:creationId xmlns:a16="http://schemas.microsoft.com/office/drawing/2014/main" id="{51E3761E-A6F3-41A8-9964-E258F9CFA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2" t="1341" r="4485"/>
          <a:stretch/>
        </p:blipFill>
        <p:spPr>
          <a:xfrm>
            <a:off x="0" y="0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777838" y="4923976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2060"/>
                </a:solidFill>
              </a:rPr>
              <a:t>Refrigeração</a:t>
            </a:r>
            <a:r>
              <a:rPr lang="pt-BR" dirty="0"/>
              <a:t> no âmbito acadêmico 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23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C62E611-F6B6-4E2A-B9A0-2D0F73BD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1"/>
            <a:ext cx="9144000" cy="6784848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85318" y="4575075"/>
            <a:ext cx="7352400" cy="1453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indent="0"/>
            <a:r>
              <a:rPr lang="pt-BR" u="sng" dirty="0" err="1">
                <a:solidFill>
                  <a:srgbClr val="002060"/>
                </a:solidFill>
              </a:rPr>
              <a:t>LabTermo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/>
              <a:t>equipamentos didáticos em Termodinâmica, Mecânica dos Fluidos, Transferência de Calor e Máquinas de Fluxo.</a:t>
            </a:r>
            <a:br>
              <a:rPr lang="pt-BR" sz="2000" dirty="0"/>
            </a:br>
            <a:endParaRPr sz="2000"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24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FE95D5-6A11-43F5-8FA4-40FB5AA02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64" r="12599"/>
          <a:stretch/>
        </p:blipFill>
        <p:spPr>
          <a:xfrm>
            <a:off x="0" y="0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1791314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2164215" y="4386610"/>
            <a:ext cx="6701135" cy="1588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u="sng" dirty="0">
                <a:solidFill>
                  <a:srgbClr val="002060"/>
                </a:solidFill>
              </a:rPr>
              <a:t>Polo</a:t>
            </a:r>
            <a:r>
              <a:rPr lang="pt-BR" sz="1800" dirty="0">
                <a:solidFill>
                  <a:srgbClr val="002060"/>
                </a:solidFill>
              </a:rPr>
              <a:t>, </a:t>
            </a:r>
            <a:r>
              <a:rPr lang="pt-BR" sz="2000" dirty="0"/>
              <a:t>laboratório de pesquisa em Refrigeração e </a:t>
            </a:r>
            <a:r>
              <a:rPr lang="pt-BR" sz="2000" dirty="0" err="1"/>
              <a:t>Termofísica</a:t>
            </a:r>
            <a:r>
              <a:rPr lang="pt-BR" sz="2000" dirty="0"/>
              <a:t> da UFSC. Referência nacional e internacional no ramo, sendo o maior da América Latina.</a:t>
            </a:r>
          </a:p>
        </p:txBody>
      </p:sp>
      <p:sp>
        <p:nvSpPr>
          <p:cNvPr id="173" name="Google Shape;173;p22"/>
          <p:cNvSpPr/>
          <p:nvPr/>
        </p:nvSpPr>
        <p:spPr>
          <a:xfrm>
            <a:off x="5467371" y="5923810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7305914" y="5923810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1791419" y="5923810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3629457" y="5923810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25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body" idx="1"/>
          </p:nvPr>
        </p:nvSpPr>
        <p:spPr>
          <a:xfrm>
            <a:off x="1340700" y="852120"/>
            <a:ext cx="6462600" cy="66532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t-BR" dirty="0"/>
              <a:t>https://refrimaq.org/historia-da-refrigeracao/</a:t>
            </a:r>
          </a:p>
          <a:p>
            <a:pPr marL="0" lvl="0" indent="0"/>
            <a:r>
              <a:rPr lang="pt-BR" dirty="0"/>
              <a:t>https://wiki.sj.ifsc.edu.br/wiki/images/b/bf/Introducao_RAC_FICEAD.pdf</a:t>
            </a:r>
          </a:p>
          <a:p>
            <a:pPr marL="0" lvl="0" indent="0"/>
            <a:r>
              <a:rPr lang="pt-BR" dirty="0"/>
              <a:t>http://www.eletrodomesticos.blog.br</a:t>
            </a:r>
          </a:p>
          <a:p>
            <a:pPr marL="0" lvl="0" indent="0"/>
            <a:r>
              <a:rPr lang="pt-BR" dirty="0"/>
              <a:t>http://www.resfriando.com.br</a:t>
            </a:r>
          </a:p>
          <a:p>
            <a:pPr marL="0" lvl="0" indent="0"/>
            <a:r>
              <a:rPr lang="pt-BR" dirty="0"/>
              <a:t>www.infoescola.com </a:t>
            </a:r>
          </a:p>
          <a:p>
            <a:pPr marL="0" lvl="0" indent="0"/>
            <a:r>
              <a:rPr lang="pt-BR" dirty="0"/>
              <a:t>www.refrimac.org </a:t>
            </a:r>
          </a:p>
          <a:p>
            <a:pPr marL="0" lvl="0" indent="0"/>
            <a:r>
              <a:rPr lang="pt-BR" dirty="0"/>
              <a:t>https://edisciplinas.usp.br</a:t>
            </a:r>
          </a:p>
          <a:p>
            <a:pPr marL="0" lvl="0" indent="0"/>
            <a:r>
              <a:rPr lang="pt-BR" dirty="0"/>
              <a:t>https://pt.wikipedia.org/wiki/Refrigera%C3%A7%C3%A3o_por_compress%C3%A3o</a:t>
            </a:r>
          </a:p>
          <a:p>
            <a:pPr marL="0" lvl="0" indent="0"/>
            <a:r>
              <a:rPr lang="pt-BR" dirty="0"/>
              <a:t>https://en.wikipedia.org/wiki/Vortex_tube</a:t>
            </a:r>
          </a:p>
          <a:p>
            <a:pPr marL="0" lvl="0" indent="0"/>
            <a:r>
              <a:rPr lang="pt-BR" dirty="0"/>
              <a:t>https://www.gea.com/pt/products/steam-jet-cooling-systems.jsp</a:t>
            </a:r>
          </a:p>
          <a:p>
            <a:pPr marL="0" lvl="0" indent="0"/>
            <a:r>
              <a:rPr lang="pt-BR" dirty="0"/>
              <a:t>http://www.refrigeracao.net/Topicos/Refrigerante.htm</a:t>
            </a:r>
          </a:p>
          <a:p>
            <a:pPr marL="0" lvl="0" indent="0"/>
            <a:r>
              <a:rPr lang="pt-BR" dirty="0"/>
              <a:t>https://www.bijlibachao.com/air-conditioners/split-window-air-conditioner-ac-lg-hitachi-carrier-samsung-buying-guide.html</a:t>
            </a:r>
          </a:p>
          <a:p>
            <a:pPr marL="0" lvl="0" indent="0"/>
            <a:r>
              <a:rPr lang="pt-BR" dirty="0"/>
              <a:t>https://www.tecmundo.com.br/fisica/86242-entenda-funciona-refrigeracao-magnetica-ela-salvar.htm</a:t>
            </a:r>
          </a:p>
          <a:p>
            <a:pPr marL="0" lvl="0" indent="0"/>
            <a:r>
              <a:rPr lang="pt-BR" dirty="0"/>
              <a:t>https://me-mechanicalengineering.com/methods-of-refrigeration/</a:t>
            </a:r>
          </a:p>
          <a:p>
            <a:pPr marL="0" lvl="0" indent="0"/>
            <a:r>
              <a:rPr lang="pt-BR" dirty="0"/>
              <a:t>http://www.eletrodomesticos.blog.br</a:t>
            </a:r>
          </a:p>
          <a:p>
            <a:pPr marL="0" lvl="0" indent="0"/>
            <a:r>
              <a:rPr lang="pt-BR" dirty="0"/>
              <a:t>http://www.resfriando.com.br</a:t>
            </a:r>
          </a:p>
          <a:p>
            <a:pPr marL="0" lvl="0" indent="0"/>
            <a:r>
              <a:rPr lang="pt-BR" dirty="0"/>
              <a:t>www.infoescola.com </a:t>
            </a:r>
          </a:p>
          <a:p>
            <a:pPr marL="0" lvl="0" indent="0"/>
            <a:r>
              <a:rPr lang="pt-BR" dirty="0"/>
              <a:t>www.refrimac.org </a:t>
            </a:r>
          </a:p>
          <a:p>
            <a:pPr marL="0" lvl="0" indent="0"/>
            <a:r>
              <a:rPr lang="pt-BR" dirty="0"/>
              <a:t>https://edisciplinas.usp.br</a:t>
            </a:r>
          </a:p>
          <a:p>
            <a:pPr marL="0" lvl="0" indent="0"/>
            <a:endParaRPr lang="pt-BR" dirty="0"/>
          </a:p>
          <a:p>
            <a:pPr marL="0" lvl="0" indent="0"/>
            <a:endParaRPr lang="pt-BR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3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FBA362-F5A5-4702-BCA8-93B263FF7ED1}"/>
              </a:ext>
            </a:extLst>
          </p:cNvPr>
          <p:cNvSpPr txBox="1"/>
          <p:nvPr/>
        </p:nvSpPr>
        <p:spPr>
          <a:xfrm>
            <a:off x="1473958" y="246732"/>
            <a:ext cx="64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Raleway" panose="020B0604020202020204" charset="0"/>
              </a:rPr>
              <a:t>Referências: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ctrTitle" idx="4294967295"/>
          </p:nvPr>
        </p:nvSpPr>
        <p:spPr>
          <a:xfrm>
            <a:off x="916024" y="968125"/>
            <a:ext cx="5962447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7ECEFD"/>
                </a:solidFill>
              </a:rPr>
              <a:t>Muito obrigado</a:t>
            </a:r>
            <a:r>
              <a:rPr lang="en" sz="6000" dirty="0">
                <a:solidFill>
                  <a:srgbClr val="7ECEFD"/>
                </a:solidFill>
              </a:rPr>
              <a:t>!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FFFFFF"/>
                </a:solidFill>
              </a:rPr>
              <a:t>Alguma dúvida</a:t>
            </a:r>
            <a:r>
              <a:rPr lang="en" sz="4800" b="1" dirty="0">
                <a:solidFill>
                  <a:srgbClr val="FFFFFF"/>
                </a:solidFill>
              </a:rPr>
              <a:t>?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Refrigeração é a ação de resfriar determinado ambiente de forma controlada, por meios </a:t>
            </a:r>
            <a:r>
              <a:rPr lang="pt-BR" dirty="0">
                <a:solidFill>
                  <a:srgbClr val="00B0F0"/>
                </a:solidFill>
              </a:rPr>
              <a:t>mecânicos</a:t>
            </a:r>
            <a:r>
              <a:rPr lang="pt-BR" dirty="0"/>
              <a:t> ou </a:t>
            </a:r>
            <a:r>
              <a:rPr lang="pt-BR" dirty="0">
                <a:solidFill>
                  <a:srgbClr val="00B0F0"/>
                </a:solidFill>
              </a:rPr>
              <a:t>naturais</a:t>
            </a:r>
            <a:r>
              <a:rPr lang="pt-BR" dirty="0"/>
              <a:t>.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7A263E-4F73-44FB-BE00-1BA412959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7" r="5237"/>
          <a:stretch/>
        </p:blipFill>
        <p:spPr>
          <a:xfrm>
            <a:off x="0" y="0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295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91069" y="4737525"/>
            <a:ext cx="7769501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Por trás desse processo: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01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340700" y="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B0F0"/>
                </a:solidFill>
              </a:rPr>
              <a:t>Transferências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de</a:t>
            </a:r>
            <a:r>
              <a:rPr lang="pt-BR" dirty="0"/>
              <a:t> </a:t>
            </a:r>
            <a:r>
              <a:rPr lang="pt-BR" dirty="0">
                <a:solidFill>
                  <a:srgbClr val="002060"/>
                </a:solidFill>
              </a:rPr>
              <a:t>Calor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E6D0FD-3E61-45EE-8AD9-D0AFC1386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0" y="1422200"/>
            <a:ext cx="7100416" cy="45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>
            <a:off x="685800" y="5102825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C00000"/>
                </a:solidFill>
              </a:rPr>
              <a:t>Termodinâmica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F7CA67-A5C8-4183-9A10-1BEAE0481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612" y="1877753"/>
            <a:ext cx="3346588" cy="1704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F643FB9-26B6-47E0-A9BB-2C0DE7C57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77752"/>
            <a:ext cx="3346588" cy="1704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5B9A472-99B1-47BB-8B19-5F71532B67AD}"/>
              </a:ext>
            </a:extLst>
          </p:cNvPr>
          <p:cNvSpPr txBox="1"/>
          <p:nvPr/>
        </p:nvSpPr>
        <p:spPr>
          <a:xfrm>
            <a:off x="1007966" y="3889612"/>
            <a:ext cx="2702256" cy="7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Raleway" panose="020B0604020202020204" charset="0"/>
              </a:rPr>
              <a:t>*</a:t>
            </a:r>
            <a:r>
              <a:rPr lang="el-GR" dirty="0">
                <a:solidFill>
                  <a:schemeClr val="bg1"/>
                </a:solidFill>
                <a:latin typeface="Raleway" panose="020B0604020202020204" charset="0"/>
              </a:rPr>
              <a:t>Δ</a:t>
            </a:r>
            <a:r>
              <a:rPr lang="pt-BR" dirty="0">
                <a:solidFill>
                  <a:schemeClr val="bg1"/>
                </a:solidFill>
                <a:latin typeface="Raleway" panose="020B0604020202020204" charset="0"/>
              </a:rPr>
              <a:t>U = Q - W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eve, céu, ao ar livre, montanha&#10;&#10;Descrição gerada automaticamente">
            <a:extLst>
              <a:ext uri="{FF2B5EF4-FFF2-40B4-BE49-F238E27FC236}">
                <a16:creationId xmlns:a16="http://schemas.microsoft.com/office/drawing/2014/main" id="{0DFDE90A-9961-4421-8FE9-E2B71260B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0" r="11258"/>
          <a:stretch/>
        </p:blipFill>
        <p:spPr>
          <a:xfrm>
            <a:off x="0" y="-23884"/>
            <a:ext cx="9144000" cy="6782077"/>
          </a:xfrm>
          <a:prstGeom prst="rect">
            <a:avLst/>
          </a:prstGeom>
        </p:spPr>
      </p:pic>
      <p:sp>
        <p:nvSpPr>
          <p:cNvPr id="170" name="Google Shape;170;p22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924125" y="4719749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historia da </a:t>
            </a:r>
            <a:r>
              <a:rPr lang="pt-BR" dirty="0">
                <a:solidFill>
                  <a:srgbClr val="002060"/>
                </a:solidFill>
              </a:rPr>
              <a:t>refrigeração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73" name="Google Shape;173;p22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 descr="mapa_tramalineas_blanco_5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590"/>
            <a:ext cx="9144000" cy="4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</a:rPr>
              <a:t>Primórdios da refrigeração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F1EFA9-E71E-4836-87A0-33AAD4B5A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524" y="2093046"/>
            <a:ext cx="1380787" cy="10229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28C7AA5-CFCE-49A4-80A3-BED4BEA59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068141" y="3616834"/>
            <a:ext cx="1380785" cy="7119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C53C8E-234E-4172-A03C-C3252211B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962" y="2903540"/>
            <a:ext cx="1383912" cy="7132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E90426-D08A-4A96-8856-9714B1C4D1F2}"/>
              </a:ext>
            </a:extLst>
          </p:cNvPr>
          <p:cNvSpPr txBox="1"/>
          <p:nvPr/>
        </p:nvSpPr>
        <p:spPr>
          <a:xfrm>
            <a:off x="3748524" y="2075991"/>
            <a:ext cx="168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Gregos e Romanos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46985A-DA74-4327-B9D6-E9197AD36D90}"/>
              </a:ext>
            </a:extLst>
          </p:cNvPr>
          <p:cNvSpPr txBox="1"/>
          <p:nvPr/>
        </p:nvSpPr>
        <p:spPr>
          <a:xfrm>
            <a:off x="6197818" y="2953950"/>
            <a:ext cx="127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Chineses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73BD7B-2546-442D-9C57-1236290795BB}"/>
              </a:ext>
            </a:extLst>
          </p:cNvPr>
          <p:cNvSpPr txBox="1"/>
          <p:nvPr/>
        </p:nvSpPr>
        <p:spPr>
          <a:xfrm>
            <a:off x="4180272" y="3855849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Egípcios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 descr="mapa_tramalineas_blanco_5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590"/>
            <a:ext cx="9144000" cy="4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</a:rPr>
              <a:t>Séculos XVII-XVIII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F1EFA9-E71E-4836-87A0-33AAD4B5A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21" y="1675140"/>
            <a:ext cx="2117474" cy="109182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6F55A86-406F-4960-AE64-917550D284E4}"/>
              </a:ext>
            </a:extLst>
          </p:cNvPr>
          <p:cNvSpPr txBox="1"/>
          <p:nvPr/>
        </p:nvSpPr>
        <p:spPr>
          <a:xfrm>
            <a:off x="3045894" y="1882100"/>
            <a:ext cx="289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Willian </a:t>
            </a:r>
            <a:r>
              <a:rPr lang="pt-BR" sz="2000" dirty="0" err="1">
                <a:solidFill>
                  <a:schemeClr val="bg1"/>
                </a:solidFill>
                <a:latin typeface="Raleway" panose="020B0604020202020204" charset="0"/>
              </a:rPr>
              <a:t>Cullen</a:t>
            </a:r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49D7A0-517B-40A2-8865-7273D254D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045895" y="3032310"/>
            <a:ext cx="2115495" cy="10912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3476E4-7C43-4AF8-8B7A-AB7710068E38}"/>
              </a:ext>
            </a:extLst>
          </p:cNvPr>
          <p:cNvSpPr txBox="1"/>
          <p:nvPr/>
        </p:nvSpPr>
        <p:spPr>
          <a:xfrm>
            <a:off x="3066263" y="3542900"/>
            <a:ext cx="211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aleway" panose="020B0604020202020204" charset="0"/>
              </a:rPr>
              <a:t> Louis Pasteur</a:t>
            </a:r>
          </a:p>
        </p:txBody>
      </p:sp>
    </p:spTree>
    <p:extLst>
      <p:ext uri="{BB962C8B-B14F-4D97-AF65-F5344CB8AC3E}">
        <p14:creationId xmlns:p14="http://schemas.microsoft.com/office/powerpoint/2010/main" val="177536643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491</Words>
  <Application>Microsoft Office PowerPoint</Application>
  <PresentationFormat>Apresentação na tela (4:3)</PresentationFormat>
  <Paragraphs>119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Raleway</vt:lpstr>
      <vt:lpstr>Arial</vt:lpstr>
      <vt:lpstr>Wingdings</vt:lpstr>
      <vt:lpstr>Lato</vt:lpstr>
      <vt:lpstr>Antonio template</vt:lpstr>
      <vt:lpstr>Refrigeração</vt:lpstr>
      <vt:lpstr>Agenda</vt:lpstr>
      <vt:lpstr>Apresentação do PowerPoint</vt:lpstr>
      <vt:lpstr>Por trás desse processo:</vt:lpstr>
      <vt:lpstr>Transferências de Calor</vt:lpstr>
      <vt:lpstr>Termodinâmica </vt:lpstr>
      <vt:lpstr>A historia da refrigeração </vt:lpstr>
      <vt:lpstr>Primórdios da refrigeração  </vt:lpstr>
      <vt:lpstr>Séculos XVII-XVIII  </vt:lpstr>
      <vt:lpstr>Século XIX até os dias atuais </vt:lpstr>
      <vt:lpstr>Métodos de refrigeração </vt:lpstr>
      <vt:lpstr>Ciclo por compressão </vt:lpstr>
      <vt:lpstr>Apresentação do PowerPoint</vt:lpstr>
      <vt:lpstr>Apresentação do PowerPoint</vt:lpstr>
      <vt:lpstr>Apresentação do PowerPoint</vt:lpstr>
      <vt:lpstr>Apresentação do PowerPoint</vt:lpstr>
      <vt:lpstr>Tipos de refrigerantes </vt:lpstr>
      <vt:lpstr>Fluidos Alternativos</vt:lpstr>
      <vt:lpstr>Refrigerantes naturais</vt:lpstr>
      <vt:lpstr>Refrigeração no dia a dia</vt:lpstr>
      <vt:lpstr>Tipos de ar-condicionado</vt:lpstr>
      <vt:lpstr>Ar-condicionado com  Inversor de frequência </vt:lpstr>
      <vt:lpstr>Refrigeração no âmbito acadêmico </vt:lpstr>
      <vt:lpstr>LabTermo, equipamentos didáticos em Termodinâmica, Mecânica dos Fluidos, Transferência de Calor e Máquinas de Fluxo. </vt:lpstr>
      <vt:lpstr>Polo, laboratório de pesquisa em Refrigeração e Termofísica da UFSC. Referência nacional e internacional no ramo, sendo o maior da América Latina.</vt:lpstr>
      <vt:lpstr>Apresentação do PowerPoint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Gabriel Bettanin</cp:lastModifiedBy>
  <cp:revision>34</cp:revision>
  <dcterms:modified xsi:type="dcterms:W3CDTF">2019-05-06T10:55:15Z</dcterms:modified>
</cp:coreProperties>
</file>